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4"/>
  </p:notesMasterIdLst>
  <p:handoutMasterIdLst>
    <p:handoutMasterId r:id="rId15"/>
  </p:handoutMasterIdLst>
  <p:sldIdLst>
    <p:sldId id="328" r:id="rId2"/>
    <p:sldId id="257" r:id="rId3"/>
    <p:sldId id="312" r:id="rId4"/>
    <p:sldId id="318" r:id="rId5"/>
    <p:sldId id="320" r:id="rId6"/>
    <p:sldId id="314" r:id="rId7"/>
    <p:sldId id="316" r:id="rId8"/>
    <p:sldId id="322" r:id="rId9"/>
    <p:sldId id="258" r:id="rId10"/>
    <p:sldId id="325" r:id="rId11"/>
    <p:sldId id="327" r:id="rId12"/>
    <p:sldId id="329" r:id="rId13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JBOKOKO" initials="MJB" lastIdx="10" clrIdx="0"/>
  <p:cmAuthor id="2" name="Jean-Richard" initials="JR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33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991824-3603-43FB-BB80-4A0867EE93A0}" type="datetimeFigureOut">
              <a:rPr lang="fr-CA" smtClean="0"/>
              <a:t>2021-03-17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C4F3B-EFE8-4088-8F0E-875AB2FB08E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3847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D86C8EE-4222-4E3E-8B7B-F8C41E24D4EF}" type="datetimeFigureOut">
              <a:rPr lang="en-US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EAA78C-B41D-4DF7-ADD9-E9B93FAC08F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43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3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112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Contribution de la force de travail féminine : 72%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fr-FR" sz="1200" dirty="0"/>
              <a:t>Structure des emplois des femmes par secteur : Activités extractives 6.6%, industrie 46.6%, commerce 64.2%, services 43.3% </a:t>
            </a:r>
          </a:p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fr-FR" sz="1200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2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Prévalence contraceptive moderne : 8 % dans le pays (19% à Kinshasa) (EDS 2013-2014)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35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1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96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9600" dirty="0"/>
              <a:t>-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9600" dirty="0"/>
              <a:t>Nomination d’un représentant spécial sur les</a:t>
            </a:r>
            <a:r>
              <a:rPr lang="fr-FR" sz="9600" baseline="0" dirty="0"/>
              <a:t> VS; plan d’action FARDC sur les VS; stratégie genre de la police; poursuite et condamnation de hauts dignitaires de l’armée et de la police; création d'une cellule spéciale auprès des instance judiciaires de poursuite pour la poursuite des VS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9600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60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9600" dirty="0"/>
              <a:t>-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9600" dirty="0"/>
              <a:t>Nomination d’un représentant spécial sur les</a:t>
            </a:r>
            <a:r>
              <a:rPr lang="fr-FR" sz="9600" baseline="0" dirty="0"/>
              <a:t> VS; plan d’action FARDC sur les VS; stratégie genre de la police; poursuite et condamnation de hauts dignitaires de l’armée et de la police; création d'une cellule spéciale auprès des instance judiciaires de poursuite pour la poursuite des VS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9600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EAA78C-B41D-4DF7-ADD9-E9B93FAC08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2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8704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8626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75678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63364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2357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9168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2585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25827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5096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BB68-A180-4C55-9DD7-33DA36EC8396}" type="datetime1">
              <a:rPr lang="en-US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6B431-AF45-4996-B823-C778CEA0CCA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0824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3686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2320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1742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12030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1915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0515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908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C169318-AB5B-411A-BAB5-5257B617C12D}" type="datetime1">
              <a:rPr lang="en-US" smtClean="0"/>
              <a:pPr>
                <a:defRPr/>
              </a:pPr>
              <a:t>3/17/2021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CDAE075-428A-4D3B-A94C-3485A8BA3BBB}" type="slidenum">
              <a:rPr lang="en-US" smtClean="0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502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08713" y="2247900"/>
            <a:ext cx="7772400" cy="2057400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FF0000"/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Enjeux sur la situation des femmes et des filles en RDC</a:t>
            </a:r>
            <a:br>
              <a:rPr lang="en-US" sz="4800" b="1" dirty="0">
                <a:solidFill>
                  <a:srgbClr val="FF0000"/>
                </a:solidFill>
              </a:rPr>
            </a:br>
            <a:endParaRPr lang="en-CA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94513" y="4759325"/>
            <a:ext cx="6400800" cy="1143000"/>
          </a:xfrm>
        </p:spPr>
        <p:txBody>
          <a:bodyPr/>
          <a:lstStyle/>
          <a:p>
            <a:r>
              <a:rPr lang="fr-CA" b="1" dirty="0">
                <a:solidFill>
                  <a:schemeClr val="tx1"/>
                </a:solidFill>
              </a:rPr>
              <a:t>Célébration JIF 2021 </a:t>
            </a:r>
          </a:p>
          <a:p>
            <a:r>
              <a:rPr lang="fr-CA" sz="2000" b="1" dirty="0">
                <a:solidFill>
                  <a:schemeClr val="tx1"/>
                </a:solidFill>
              </a:rPr>
              <a:t>Cercle de Kinshasa, 18 mars 2021</a:t>
            </a:r>
            <a:r>
              <a:rPr lang="fr-CA" b="1" dirty="0">
                <a:solidFill>
                  <a:schemeClr val="tx1"/>
                </a:solidFill>
              </a:rPr>
              <a:t> </a:t>
            </a:r>
            <a:endParaRPr lang="en-CA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93524A-A23D-4A33-B200-9336643FF56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5" name="Image 4" descr="RÃ©sultats de recherche d'images pour Â«Â logo canadaÂ Â»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99" y="685800"/>
            <a:ext cx="1948180" cy="6813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5633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Défis et </a:t>
            </a:r>
            <a:r>
              <a:rPr lang="en-US" altLang="fr-FR" b="1" dirty="0" err="1">
                <a:solidFill>
                  <a:srgbClr val="FF0000"/>
                </a:solidFill>
              </a:rPr>
              <a:t>Enjeux</a:t>
            </a:r>
            <a:r>
              <a:rPr lang="en-US" altLang="fr-FR" b="1" dirty="0">
                <a:solidFill>
                  <a:srgbClr val="FF0000"/>
                </a:solidFill>
              </a:rPr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867400"/>
          </a:xfrm>
        </p:spPr>
        <p:txBody>
          <a:bodyPr rtlCol="0">
            <a:normAutofit/>
          </a:bodyPr>
          <a:lstStyle/>
          <a:p>
            <a:r>
              <a:rPr lang="fr-FR" sz="2800" dirty="0"/>
              <a:t>Persistance des us et coutumes contraires à l’égalité entre les sexes/nécessité des actions innovantes de prévention</a:t>
            </a:r>
          </a:p>
          <a:p>
            <a:r>
              <a:rPr lang="fr-FR" sz="2800" dirty="0"/>
              <a:t>La quasi-totalité des investissements dans le secteur de VBG orientés vers l’Est du pays</a:t>
            </a:r>
          </a:p>
          <a:p>
            <a:pPr algn="just"/>
            <a:r>
              <a:rPr lang="fr-FR" sz="2800" dirty="0"/>
              <a:t>Activisme de la société civile féminine (positif pour des changements)</a:t>
            </a:r>
          </a:p>
          <a:p>
            <a:endParaRPr lang="fr-FR" sz="2900" dirty="0"/>
          </a:p>
          <a:p>
            <a:endParaRPr lang="fr-FR" sz="29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FC078F-EBBC-4FEA-B0A7-2CFE60FF3E92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71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Quelques avancées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220200" cy="5181600"/>
          </a:xfrm>
        </p:spPr>
        <p:txBody>
          <a:bodyPr/>
          <a:lstStyle/>
          <a:p>
            <a:r>
              <a:rPr lang="fr-FR" sz="2400" dirty="0"/>
              <a:t>Existence des cadres améliorés favorisant la promotion des droits des femmes </a:t>
            </a:r>
          </a:p>
          <a:p>
            <a:r>
              <a:rPr lang="fr-FR" sz="2400" dirty="0"/>
              <a:t>LCI pris en compte de manière conséquente dans la réponse aux VBG (Plans d’actions Armée-Police, arrestations de quelques hauts gradés de l’armée; nomination conseillère spéciale chargée de la LCVS 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6B431-AF45-4996-B823-C778CEA0CCA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72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331" y="2367095"/>
            <a:ext cx="7773339" cy="25097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4400" dirty="0"/>
              <a:t>Je vous remercie de votre attention </a:t>
            </a:r>
            <a:endParaRPr lang="en-CA" sz="4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6B431-AF45-4996-B823-C778CEA0CCA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8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33400" y="152399"/>
            <a:ext cx="8305800" cy="1431925"/>
          </a:xfrm>
        </p:spPr>
        <p:txBody>
          <a:bodyPr/>
          <a:lstStyle/>
          <a:p>
            <a:r>
              <a:rPr lang="en-US" altLang="fr-FR" b="1" dirty="0"/>
              <a:t>Contexte en RDC en matière de l’égalité femme-homme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4953000"/>
          </a:xfrm>
        </p:spPr>
        <p:txBody>
          <a:bodyPr rtlCol="0">
            <a:normAutofit fontScale="92500" lnSpcReduction="10000"/>
          </a:bodyPr>
          <a:lstStyle/>
          <a:p>
            <a:r>
              <a:rPr lang="fr-FR" sz="3600" dirty="0"/>
              <a:t>Population: environ 85 millions dont 52% de femmes et 48 d’hommes (INS, 2015) </a:t>
            </a:r>
          </a:p>
          <a:p>
            <a:r>
              <a:rPr lang="fr-FR" sz="3600" dirty="0"/>
              <a:t>175</a:t>
            </a:r>
            <a:r>
              <a:rPr lang="fr-FR" sz="3600" baseline="30000" dirty="0"/>
              <a:t>ème</a:t>
            </a:r>
            <a:r>
              <a:rPr lang="fr-FR" sz="3600" dirty="0"/>
              <a:t> rang/189 pays sur Indice de Développement Humain (0,480) (PNUD 2020)</a:t>
            </a:r>
          </a:p>
          <a:p>
            <a:r>
              <a:rPr lang="fr-FR" sz="3600" dirty="0"/>
              <a:t>150</a:t>
            </a:r>
            <a:r>
              <a:rPr lang="fr-FR" sz="3600" baseline="30000" dirty="0"/>
              <a:t>ème</a:t>
            </a:r>
            <a:r>
              <a:rPr lang="fr-FR" sz="3600" dirty="0"/>
              <a:t> rang/189 pays sur Indice d’inégalité de genre (0,617) (PNUD 2020)</a:t>
            </a:r>
          </a:p>
          <a:p>
            <a:r>
              <a:rPr lang="fr-FR" sz="3600" dirty="0"/>
              <a:t>Espérance de vie à la naissance : F/62,2 ans, H/59,1 ans (OMS, 2015)</a:t>
            </a:r>
          </a:p>
          <a:p>
            <a:pPr marL="0" indent="0">
              <a:buNone/>
            </a:pPr>
            <a:endParaRPr lang="fr-FR" sz="4000" dirty="0">
              <a:solidFill>
                <a:srgbClr val="FF0000"/>
              </a:solidFill>
            </a:endParaRPr>
          </a:p>
          <a:p>
            <a:endParaRPr lang="fr-FR" sz="4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E75B5-39E9-47A3-AAC2-B12C37227AF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fr-FR" b="1" i="1" dirty="0">
                <a:solidFill>
                  <a:srgbClr val="FF0000"/>
                </a:solidFill>
              </a:rPr>
              <a:t>a)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516563"/>
          </a:xfrm>
        </p:spPr>
        <p:txBody>
          <a:bodyPr/>
          <a:lstStyle/>
          <a:p>
            <a:pPr lvl="0" algn="just"/>
            <a:r>
              <a:rPr lang="fr-FR" sz="3600" dirty="0"/>
              <a:t>Indice de parité entre les sexes au primaire 0,93 , au secondaire 0,81 </a:t>
            </a:r>
          </a:p>
          <a:p>
            <a:pPr lvl="0" algn="just"/>
            <a:r>
              <a:rPr lang="fr-FR" sz="3600" dirty="0"/>
              <a:t>Taux d’alphabétisation : Femmes (64 %) et Hommes (88%) ; </a:t>
            </a:r>
          </a:p>
          <a:p>
            <a:pPr lvl="0" algn="just"/>
            <a:r>
              <a:rPr lang="fr-FR" sz="3600" dirty="0"/>
              <a:t>Femmes non alphabétisées (15%) et Hommes non alphabétisés (4%) dans la population de 15-49 ans</a:t>
            </a:r>
          </a:p>
          <a:p>
            <a:pPr lvl="0" algn="just"/>
            <a:endParaRPr lang="fr-FR" sz="2600" dirty="0"/>
          </a:p>
          <a:p>
            <a:pPr lvl="0"/>
            <a:endParaRPr lang="fr-FR" sz="2400" dirty="0"/>
          </a:p>
          <a:p>
            <a:endParaRPr lang="fr-FR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6B431-AF45-4996-B823-C778CEA0CCA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51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fr-FR" sz="3600" b="1" i="1" dirty="0">
                <a:solidFill>
                  <a:srgbClr val="FF0000"/>
                </a:solidFill>
              </a:rPr>
              <a:t>b) Autonomisation économique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3000" dirty="0"/>
              <a:t>Taux d’activité féminine de 60.8 %, contre un taux d’activité masculine de 66.5 % (PNUD, 2019)</a:t>
            </a:r>
          </a:p>
          <a:p>
            <a:pPr algn="just"/>
            <a:r>
              <a:rPr lang="fr-FR" sz="3000" dirty="0"/>
              <a:t>Femmes dans les emplois informels : 62,9% (1-2-3)</a:t>
            </a:r>
          </a:p>
          <a:p>
            <a:pPr lvl="0" algn="just"/>
            <a:r>
              <a:rPr lang="fr-FR" sz="3000" dirty="0"/>
              <a:t>Accès des femmes à l’emploi salarié dans l’informel: 34,6% (1-2-3)</a:t>
            </a:r>
          </a:p>
          <a:p>
            <a:pPr algn="just"/>
            <a:r>
              <a:rPr lang="fr-FR" sz="3000" dirty="0"/>
              <a:t>Accès au crédit : </a:t>
            </a:r>
            <a:r>
              <a:rPr lang="fr-FR" sz="3000" dirty="0">
                <a:solidFill>
                  <a:srgbClr val="FF0000"/>
                </a:solidFill>
              </a:rPr>
              <a:t>Femmes 40% et Hommes 60%</a:t>
            </a:r>
          </a:p>
          <a:p>
            <a:pPr lvl="0" algn="just"/>
            <a:r>
              <a:rPr lang="fr-FR" sz="3000" dirty="0"/>
              <a:t>Accès au marché du travail : F/(37,5%) H/(51%) (1-2-3)</a:t>
            </a:r>
          </a:p>
          <a:p>
            <a:pPr algn="just"/>
            <a:r>
              <a:rPr lang="fr-FR" sz="3000" dirty="0"/>
              <a:t>Les femmes représentent 51% de la population rurale, et 85 % d’entre elles sont engagées dans le secteur agricole, lequel contribue à 40% au PIB</a:t>
            </a:r>
          </a:p>
          <a:p>
            <a:pPr lvl="0"/>
            <a:endParaRPr lang="fr-FR" sz="2400" dirty="0"/>
          </a:p>
          <a:p>
            <a:endParaRPr lang="fr-FR" dirty="0"/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98305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lvl="0"/>
            <a:r>
              <a:rPr lang="fr-FR" sz="3600" b="1" i="1" dirty="0">
                <a:solidFill>
                  <a:srgbClr val="FF0000"/>
                </a:solidFill>
              </a:rPr>
              <a:t>c) Santé sexuelle et reproductive</a:t>
            </a:r>
            <a:endParaRPr lang="fr-FR" sz="36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fr-FR" sz="2600" dirty="0"/>
              <a:t>Rapport de mortalité maternelle: 846 décès/100000 NV (EDS 2013-2014)</a:t>
            </a:r>
          </a:p>
          <a:p>
            <a:pPr lvl="0"/>
            <a:r>
              <a:rPr lang="fr-FR" sz="2600" dirty="0"/>
              <a:t>seulement 19.9% de femmes et 28.1% d’hommes âgés de 15-24 ans identifient correctement les moyens de prévenir la transmission sexuelle du VIH (MICS 2017-2018)</a:t>
            </a:r>
          </a:p>
          <a:p>
            <a:pPr lvl="0"/>
            <a:r>
              <a:rPr lang="fr-FR" sz="2600" dirty="0"/>
              <a:t>Age légal de mariage : 18 ans (Code de la famille révisé ; Loi sur la protection de l’enfant et Lois réprimant les violences sexuelles). </a:t>
            </a:r>
          </a:p>
          <a:p>
            <a:pPr algn="just"/>
            <a:r>
              <a:rPr lang="fr-FR" sz="2600" dirty="0"/>
              <a:t>Près de 60 % des femmes 15-49 ans ont reconnu avoir eu une première expérience sexuelle avant l’âge de 15 ans exacts (MICS 2017-2018)</a:t>
            </a:r>
          </a:p>
          <a:p>
            <a:pPr algn="just"/>
            <a:r>
              <a:rPr lang="fr-FR" sz="2600" dirty="0"/>
              <a:t>28 % de femmes de 15-49 ans en union utilisent actuellement une méthode contraceptive (MICS 2017-2018).</a:t>
            </a:r>
          </a:p>
          <a:p>
            <a:pPr algn="just"/>
            <a:endParaRPr lang="fr-FR" sz="2600" dirty="0"/>
          </a:p>
          <a:p>
            <a:pPr lvl="0" algn="just"/>
            <a:endParaRPr lang="fr-FR" sz="2600" dirty="0"/>
          </a:p>
          <a:p>
            <a:pPr lvl="0"/>
            <a:endParaRPr lang="fr-FR" sz="2400" dirty="0"/>
          </a:p>
          <a:p>
            <a:pPr lvl="0"/>
            <a:endParaRPr lang="fr-FR" sz="2400" dirty="0"/>
          </a:p>
          <a:p>
            <a:endParaRPr lang="fr-FR" dirty="0"/>
          </a:p>
          <a:p>
            <a:endParaRPr lang="fr-FR" sz="2400" dirty="0"/>
          </a:p>
          <a:p>
            <a:endParaRPr lang="fr-F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6B431-AF45-4996-B823-C778CEA0CCA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7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200900" cy="685800"/>
          </a:xfrm>
        </p:spPr>
        <p:txBody>
          <a:bodyPr>
            <a:noAutofit/>
          </a:bodyPr>
          <a:lstStyle/>
          <a:p>
            <a:pPr algn="ctr"/>
            <a:r>
              <a:rPr lang="fr-FR" sz="2400" b="1" i="1" dirty="0">
                <a:solidFill>
                  <a:srgbClr val="FF0000"/>
                </a:solidFill>
              </a:rPr>
              <a:t>d) la participation politique et à la prise de décisions par la Femme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6019800"/>
          </a:xfrm>
        </p:spPr>
        <p:txBody>
          <a:bodyPr>
            <a:normAutofit fontScale="25000" lnSpcReduction="20000"/>
          </a:bodyPr>
          <a:lstStyle/>
          <a:p>
            <a:endParaRPr lang="fr-FR" sz="9600" dirty="0"/>
          </a:p>
          <a:p>
            <a:pPr marL="1543050" lvl="1" indent="-1143000">
              <a:buFontTx/>
              <a:buChar char="-"/>
            </a:pPr>
            <a:endParaRPr lang="fr-FR" sz="9200" dirty="0"/>
          </a:p>
          <a:p>
            <a:pPr marL="400050" lvl="1" indent="0">
              <a:buNone/>
            </a:pPr>
            <a:endParaRPr lang="fr-FR" sz="9600" dirty="0"/>
          </a:p>
          <a:p>
            <a:pPr algn="just"/>
            <a:endParaRPr lang="fr-FR" sz="9600" b="1" i="1" dirty="0"/>
          </a:p>
          <a:p>
            <a:pPr algn="just"/>
            <a:r>
              <a:rPr lang="fr-FR" sz="9600" i="1" dirty="0"/>
              <a:t>1 femme présidente de l’assemblée provinciale sur les 26 (Maniema)</a:t>
            </a:r>
          </a:p>
          <a:p>
            <a:pPr algn="just"/>
            <a:r>
              <a:rPr lang="fr-FR" sz="9600" i="1" dirty="0"/>
              <a:t>Aucune femme élue gouverneure sauf une intérimaire à Mongala</a:t>
            </a:r>
          </a:p>
          <a:p>
            <a:pPr algn="just"/>
            <a:r>
              <a:rPr lang="fr-FR" sz="9600" i="1" dirty="0"/>
              <a:t>7% de femmes présidentes de partis politiques</a:t>
            </a:r>
          </a:p>
          <a:p>
            <a:pPr algn="just"/>
            <a:r>
              <a:rPr lang="fr-FR" sz="9600" i="1" dirty="0"/>
              <a:t>17% secrétaires généraux de l’administration publique </a:t>
            </a:r>
          </a:p>
          <a:p>
            <a:pPr algn="just"/>
            <a:r>
              <a:rPr lang="fr-FR" sz="9600" i="1" dirty="0"/>
              <a:t>Présence insignifiante à la tête des entreprises publiques:</a:t>
            </a:r>
          </a:p>
          <a:p>
            <a:pPr lvl="1" algn="just">
              <a:buFontTx/>
              <a:buChar char="-"/>
            </a:pPr>
            <a:r>
              <a:rPr lang="fr-FR" sz="9200" i="1" dirty="0"/>
              <a:t>ADG : 7/52 (13,5%) (REFEC)</a:t>
            </a:r>
          </a:p>
          <a:p>
            <a:pPr lvl="1" algn="just">
              <a:buFontTx/>
              <a:buChar char="-"/>
            </a:pPr>
            <a:r>
              <a:rPr lang="fr-FR" sz="9600" i="1" dirty="0"/>
              <a:t>PCA : 3/52 (5,8%) (REFEC)</a:t>
            </a:r>
          </a:p>
          <a:p>
            <a:pPr algn="just"/>
            <a:r>
              <a:rPr lang="fr-FR" sz="9600" i="1" dirty="0"/>
              <a:t>3 Femmes Généraux FARDC et 3 Femmes Généraux Police</a:t>
            </a:r>
            <a:endParaRPr lang="fr-FR" sz="1650" i="1" dirty="0"/>
          </a:p>
          <a:p>
            <a:endParaRPr lang="fr-FR" sz="2700" dirty="0"/>
          </a:p>
          <a:p>
            <a:endParaRPr lang="fr-FR" sz="2700" dirty="0"/>
          </a:p>
          <a:p>
            <a:endParaRPr lang="fr-FR" sz="2700" dirty="0"/>
          </a:p>
          <a:p>
            <a:endParaRPr lang="fr-FR" sz="2700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722734"/>
              </p:ext>
            </p:extLst>
          </p:nvPr>
        </p:nvGraphicFramePr>
        <p:xfrm>
          <a:off x="1066801" y="685800"/>
          <a:ext cx="7162799" cy="1937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2051">
                  <a:extLst>
                    <a:ext uri="{9D8B030D-6E8A-4147-A177-3AD203B41FA5}">
                      <a16:colId xmlns:a16="http://schemas.microsoft.com/office/drawing/2014/main" val="3158676764"/>
                    </a:ext>
                  </a:extLst>
                </a:gridCol>
                <a:gridCol w="2368148">
                  <a:extLst>
                    <a:ext uri="{9D8B030D-6E8A-4147-A177-3AD203B41FA5}">
                      <a16:colId xmlns:a16="http://schemas.microsoft.com/office/drawing/2014/main" val="393109858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96800637"/>
                    </a:ext>
                  </a:extLst>
                </a:gridCol>
              </a:tblGrid>
              <a:tr h="41300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7715" algn="ctr"/>
                        </a:tabLs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 	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Hommes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Femmes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14007269"/>
                  </a:ext>
                </a:extLst>
              </a:tr>
              <a:tr h="3957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Assemblée nationale (500 sièges)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96,8%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13,2% 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19438350"/>
                  </a:ext>
                </a:extLst>
              </a:tr>
              <a:tr h="3957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Sénat (108 sièges)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81%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19%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92884007"/>
                  </a:ext>
                </a:extLst>
              </a:tr>
              <a:tr h="3957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Gouvernement (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Ilunkamba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)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83%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17%</a:t>
                      </a:r>
                      <a:endParaRPr lang="fr-FR" sz="20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1666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79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76200"/>
            <a:ext cx="7200900" cy="609600"/>
          </a:xfrm>
        </p:spPr>
        <p:txBody>
          <a:bodyPr>
            <a:noAutofit/>
          </a:bodyPr>
          <a:lstStyle/>
          <a:p>
            <a:pPr algn="ctr"/>
            <a:r>
              <a:rPr lang="fr-FR" sz="3600" b="1" i="1" dirty="0">
                <a:solidFill>
                  <a:srgbClr val="FF0000"/>
                </a:solidFill>
              </a:rPr>
              <a:t>e) les violences sexuelles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15400" cy="6137031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fr-FR" sz="9600" dirty="0"/>
              <a:t>Actuellement commises à travers le pays et puisent leur fondement dans les coutumes, les traditions et les croyances religieuses </a:t>
            </a:r>
          </a:p>
          <a:p>
            <a:pPr algn="just"/>
            <a:r>
              <a:rPr lang="fr-FR" sz="9600" dirty="0"/>
              <a:t>A l’Est, elles ont été exacerbées par les conflits et utilisées comme arme de guerre</a:t>
            </a:r>
          </a:p>
          <a:p>
            <a:pPr algn="just"/>
            <a:r>
              <a:rPr lang="fr-FR" sz="9600" dirty="0"/>
              <a:t>26,908 cas incidents enregistrés en 2020 : 42% des survivantes ont l’âge compris entre 12 et 17 ans : (SC-VBG) </a:t>
            </a:r>
          </a:p>
          <a:p>
            <a:pPr algn="just"/>
            <a:r>
              <a:rPr lang="fr-FR" sz="9600" dirty="0"/>
              <a:t>Les auteurs sont aussi bien des civils (62%) que des hommes en uniforme (18%)(</a:t>
            </a:r>
            <a:r>
              <a:rPr lang="fr-FR" sz="9600" i="1" dirty="0"/>
              <a:t>selon les rapports du ministère du Genre</a:t>
            </a:r>
            <a:r>
              <a:rPr lang="fr-FR" sz="9600" dirty="0"/>
              <a:t>)</a:t>
            </a:r>
          </a:p>
          <a:p>
            <a:pPr algn="just"/>
            <a:r>
              <a:rPr lang="fr-FR" sz="9600" dirty="0"/>
              <a:t>52% de femmes ont subi des violences depuis l’âge de 15 ans (EDS 2013-2014)</a:t>
            </a:r>
          </a:p>
          <a:p>
            <a:pPr algn="just"/>
            <a:r>
              <a:rPr lang="fr-FR" sz="9600" dirty="0"/>
              <a:t>13 % ont subi des violences pendant la grossesse (EDS 2013-2014)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1491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332" y="304801"/>
            <a:ext cx="7773338" cy="1447800"/>
          </a:xfrm>
        </p:spPr>
        <p:txBody>
          <a:bodyPr/>
          <a:lstStyle/>
          <a:p>
            <a:r>
              <a:rPr lang="fr-CA" b="1" i="1" dirty="0">
                <a:solidFill>
                  <a:srgbClr val="FF0000"/>
                </a:solidFill>
              </a:rPr>
              <a:t>Politiques et lois nationales en rapport avec les droits des femmes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8006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fr-FR" sz="2800" dirty="0"/>
              <a:t>Constitution de la RDC (2006)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Politique Nationale Genre et Stratégie Nationale de LCVBG depuis 2009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Code de la famille revisité pour favoriser l’intégration de droits des femmes  (2016)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Loi sur la parité (2015)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Lois réprimant les violences sexuelles (2006)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Loi portant protection de  l’enfant (2009)</a:t>
            </a:r>
          </a:p>
          <a:p>
            <a:pPr algn="just">
              <a:lnSpc>
                <a:spcPct val="80000"/>
              </a:lnSpc>
            </a:pPr>
            <a:r>
              <a:rPr lang="fr-FR" sz="2800" dirty="0"/>
              <a:t>Loi portant protection des personnes vivant avec le VIH (2008)</a:t>
            </a:r>
          </a:p>
          <a:p>
            <a:pPr>
              <a:lnSpc>
                <a:spcPct val="80000"/>
              </a:lnSpc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6B431-AF45-4996-B823-C778CEA0CCA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41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Défis et Enjeux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791200"/>
          </a:xfrm>
        </p:spPr>
        <p:txBody>
          <a:bodyPr rtlCol="0">
            <a:normAutofit fontScale="25000" lnSpcReduction="20000"/>
          </a:bodyPr>
          <a:lstStyle/>
          <a:p>
            <a:pPr algn="just"/>
            <a:r>
              <a:rPr lang="fr-FR" sz="10400" dirty="0"/>
              <a:t>Faible allocation budgétaire pour le secteur (inférieur à 5% du budget global du gouvernement)</a:t>
            </a:r>
          </a:p>
          <a:p>
            <a:pPr algn="just"/>
            <a:r>
              <a:rPr lang="fr-FR" sz="10400" dirty="0"/>
              <a:t>Arsenal juridique existant mais très peu mis en œuvre pour la promotion des droits des femmes </a:t>
            </a:r>
          </a:p>
          <a:p>
            <a:pPr algn="just"/>
            <a:r>
              <a:rPr lang="fr-FR" sz="10500" dirty="0"/>
              <a:t>Très faible coordination dans le secteur </a:t>
            </a:r>
          </a:p>
          <a:p>
            <a:r>
              <a:rPr lang="fr-FR" sz="10500" dirty="0"/>
              <a:t>Faible </a:t>
            </a:r>
            <a:r>
              <a:rPr lang="fr-CA" sz="10500" dirty="0"/>
              <a:t>leadership/capacités techniques/institutionnelles du ministère de tutelle </a:t>
            </a:r>
            <a:endParaRPr lang="fr-FR" sz="10500" dirty="0"/>
          </a:p>
          <a:p>
            <a:pPr algn="just"/>
            <a:r>
              <a:rPr lang="fr-FR" sz="10500" dirty="0"/>
              <a:t>Très faible participation de la femme dans tous les domaines</a:t>
            </a:r>
          </a:p>
          <a:p>
            <a:pPr algn="just"/>
            <a:r>
              <a:rPr lang="fr-FR" sz="10500" dirty="0"/>
              <a:t>Accès à la terre</a:t>
            </a:r>
          </a:p>
          <a:p>
            <a:pPr algn="just"/>
            <a:r>
              <a:rPr lang="fr-FR" sz="10500" dirty="0"/>
              <a:t>discrimination</a:t>
            </a:r>
          </a:p>
          <a:p>
            <a:pPr algn="just"/>
            <a:endParaRPr lang="fr-FR" sz="10400" dirty="0"/>
          </a:p>
          <a:p>
            <a:endParaRPr lang="fr-FR" sz="2900" dirty="0"/>
          </a:p>
          <a:p>
            <a:endParaRPr lang="fr-FR" sz="2900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FC078F-EBBC-4FEA-B0A7-2CFE60FF3E92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5066</TotalTime>
  <Words>1028</Words>
  <Application>Microsoft Office PowerPoint</Application>
  <PresentationFormat>Affichage à l'écran (4:3)</PresentationFormat>
  <Paragraphs>126</Paragraphs>
  <Slides>12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Tw Cen MT</vt:lpstr>
      <vt:lpstr>Ronds dans l’eau</vt:lpstr>
      <vt:lpstr> Enjeux sur la situation des femmes et des filles en RDC </vt:lpstr>
      <vt:lpstr>Contexte en RDC en matière de l’égalité femme-homme </vt:lpstr>
      <vt:lpstr>a) Education</vt:lpstr>
      <vt:lpstr>b) Autonomisation économique</vt:lpstr>
      <vt:lpstr>c) Santé sexuelle et reproductive</vt:lpstr>
      <vt:lpstr>d) la participation politique et à la prise de décisions par la Femme</vt:lpstr>
      <vt:lpstr>e) les violences sexuelles </vt:lpstr>
      <vt:lpstr>Politiques et lois nationales en rapport avec les droits des femmes </vt:lpstr>
      <vt:lpstr>Défis et Enjeux</vt:lpstr>
      <vt:lpstr>Défis et Enjeux (2)</vt:lpstr>
      <vt:lpstr>Quelques avancées </vt:lpstr>
      <vt:lpstr>Présentation PowerPoint</vt:lpstr>
    </vt:vector>
  </TitlesOfParts>
  <Company>Partners In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Ministère de la Santé publique et de la Population (MSPP)  « Audit Organisationnel »</dc:title>
  <dc:creator>Haiti 20092</dc:creator>
  <cp:lastModifiedBy>hp</cp:lastModifiedBy>
  <cp:revision>191</cp:revision>
  <cp:lastPrinted>2018-09-26T20:27:02Z</cp:lastPrinted>
  <dcterms:created xsi:type="dcterms:W3CDTF">2011-04-26T01:46:01Z</dcterms:created>
  <dcterms:modified xsi:type="dcterms:W3CDTF">2021-03-17T14:37:27Z</dcterms:modified>
</cp:coreProperties>
</file>